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9"/>
  </p:notesMasterIdLst>
  <p:handoutMasterIdLst>
    <p:handoutMasterId r:id="rId30"/>
  </p:handoutMasterIdLst>
  <p:sldIdLst>
    <p:sldId id="355" r:id="rId7"/>
    <p:sldId id="357" r:id="rId8"/>
    <p:sldId id="408" r:id="rId9"/>
    <p:sldId id="412" r:id="rId10"/>
    <p:sldId id="413" r:id="rId11"/>
    <p:sldId id="396" r:id="rId12"/>
    <p:sldId id="397" r:id="rId13"/>
    <p:sldId id="398" r:id="rId14"/>
    <p:sldId id="399" r:id="rId15"/>
    <p:sldId id="402" r:id="rId16"/>
    <p:sldId id="400" r:id="rId17"/>
    <p:sldId id="403" r:id="rId18"/>
    <p:sldId id="401" r:id="rId19"/>
    <p:sldId id="409" r:id="rId20"/>
    <p:sldId id="404" r:id="rId21"/>
    <p:sldId id="405" r:id="rId22"/>
    <p:sldId id="406" r:id="rId23"/>
    <p:sldId id="410" r:id="rId24"/>
    <p:sldId id="411" r:id="rId25"/>
    <p:sldId id="414" r:id="rId26"/>
    <p:sldId id="417" r:id="rId27"/>
    <p:sldId id="418" r:id="rId2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5" autoAdjust="0"/>
    <p:restoredTop sz="94515" autoAdjust="0"/>
  </p:normalViewPr>
  <p:slideViewPr>
    <p:cSldViewPr snapToGrid="0">
      <p:cViewPr varScale="1">
        <p:scale>
          <a:sx n="102" d="100"/>
          <a:sy n="102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Panal a: compare USMix and PadChest, lexical. Logical: Padchest lack indication section; but more balanced in grounding; bur the spatial for each is low</a:t>
            </a:r>
          </a:p>
          <a:p>
            <a:pPr marL="228600" indent="-228600">
              <a:buAutoNum type="arabicPeriod"/>
            </a:pPr>
            <a:r>
              <a:rPr lang="en-US"/>
              <a:t>Panal B: traditinal finding generation: lexical significant, other clinical good resuolts</a:t>
            </a:r>
          </a:p>
          <a:p>
            <a:pPr marL="228600" indent="-228600">
              <a:buAutoNum type="arabicPeriod"/>
            </a:pPr>
            <a:r>
              <a:rPr lang="en-US"/>
              <a:t>for padchest iuxray: additinally repoting style different –Radgraph may not be reliable</a:t>
            </a:r>
          </a:p>
          <a:p>
            <a:pPr marL="228600" indent="-228600">
              <a:buAutoNum type="arabicPeriod"/>
            </a:pPr>
            <a:r>
              <a:rPr lang="en-US"/>
              <a:t>generalizing good: IU X-ray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045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14/20 reports (70%)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required fewer than two corrections, and 123/135 gener-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ated sentences (91%) were acceptable as-is.</a:t>
            </a:r>
          </a:p>
          <a:p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omis-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sions being the most common error category 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‘clinical implications’ of most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errors were minor to none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‘acceptable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as a draft’, alike ‘the performance of a junior-to-mid level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resident’ that needs to receive additional human expert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review before signing-off on any one report.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027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models: Med-PalM, LlaVA-Rad, Med Versa, Maira-1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8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1F96E-979F-C44A-3D30-0C5D7CD8B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F952-5D4A-0399-D83C-68E26ECD5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F1498-C673-ABD1-B7FC-72A983F2E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models: Med-PalM, LlaVA-Rad, Med Versa, Maira-1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ECF8F-CF50-6238-296A-D3941BCE1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666DA-141E-A6DB-263E-EFCBFA66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A4182-2A6E-ED3F-94B5-B1105AFFA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6E14A-EF8B-8294-2334-E4984087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models: Med-PalM, LlaVA-Rad, Med Versa, Maira-1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1B822-2112-5968-069E-459994C1B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3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mention how they get the Ground Rep part, from: extraction using GPT-4, annotation by experts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80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Exmaple for ground report, explain each part</a:t>
            </a:r>
            <a:br>
              <a:rPr lang="en-US"/>
            </a:br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 Indication provides clinical context on the patient and influences interpretation and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reporting. </a:t>
            </a:r>
            <a:b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</a:br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 Technique describes acquired views and sometimes patient positioning (e.g. supine, lateral), </a:t>
            </a:r>
            <a:b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</a:br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while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Comparison indicates whether the radiologist consulted prior studies.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7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44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708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the intuition behind: use Llama3-70B-Instruct todecide if entailed, since lexical (NLG) metrics not enough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 does not rely on pre-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specified error categories or radiology-specialised models.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relies on the logical inference capabilities of LLMs20,52 to directly evaluate the correctness and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completeness of generated reports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for entailment verification with ten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in-context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33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2404392"/>
            <a:ext cx="8508999" cy="1274125"/>
          </a:xfrm>
        </p:spPr>
        <p:txBody>
          <a:bodyPr/>
          <a:lstStyle/>
          <a:p>
            <a:r>
              <a:rPr lang="de-DE" sz="2400" dirty="0">
                <a:latin typeface="Aptos Display" panose="020B0004020202020204" pitchFamily="34" charset="0"/>
              </a:rPr>
              <a:t>Jingyi He</a:t>
            </a:r>
          </a:p>
          <a:p>
            <a:r>
              <a:rPr lang="de-DE" sz="2400" dirty="0">
                <a:latin typeface="Aptos Display" panose="020B0004020202020204" pitchFamily="34" charset="0"/>
              </a:rPr>
              <a:t>18.Juni.2025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46001"/>
          </a:xfrm>
        </p:spPr>
        <p:txBody>
          <a:bodyPr/>
          <a:lstStyle/>
          <a:p>
            <a:r>
              <a:rPr lang="de-DE" sz="3600" b="1" dirty="0">
                <a:latin typeface="Aptos Display" panose="020B0004020202020204" pitchFamily="34" charset="0"/>
              </a:rPr>
              <a:t>MAIRA-2: </a:t>
            </a:r>
            <a:br>
              <a:rPr lang="de-DE" sz="3600" b="1" dirty="0">
                <a:latin typeface="Aptos Display" panose="020B0004020202020204" pitchFamily="34" charset="0"/>
              </a:rPr>
            </a:br>
            <a:r>
              <a:rPr lang="de-DE" sz="3600" b="1" dirty="0" err="1">
                <a:latin typeface="Aptos Display" panose="020B0004020202020204" pitchFamily="34" charset="0"/>
              </a:rPr>
              <a:t>Grounded</a:t>
            </a:r>
            <a:r>
              <a:rPr lang="de-DE" sz="3600" b="1">
                <a:latin typeface="Aptos Display" panose="020B0004020202020204" pitchFamily="34" charset="0"/>
              </a:rPr>
              <a:t> </a:t>
            </a:r>
            <a:r>
              <a:rPr lang="de-DE" sz="3600" b="1" err="1">
                <a:latin typeface="Aptos Display" panose="020B0004020202020204" pitchFamily="34" charset="0"/>
              </a:rPr>
              <a:t>Radiology</a:t>
            </a:r>
            <a:r>
              <a:rPr lang="de-DE" sz="3600" b="1">
                <a:latin typeface="Aptos Display" panose="020B0004020202020204" pitchFamily="34" charset="0"/>
              </a:rPr>
              <a:t> Report Generation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702B4E-8A14-53D8-D6C1-989A72B1576D}"/>
              </a:ext>
            </a:extLst>
          </p:cNvPr>
          <p:cNvSpPr txBox="1"/>
          <p:nvPr/>
        </p:nvSpPr>
        <p:spPr>
          <a:xfrm>
            <a:off x="274680" y="6448779"/>
            <a:ext cx="8544910" cy="308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900" i="1">
                <a:latin typeface="Aptos Display" panose="020B0004020202020204" pitchFamily="34" charset="0"/>
              </a:rPr>
              <a:t>Bannur, S., Bouzid, K., Castro, D. C., Schwaighofer, A., Thieme, A., Bond-Taylor, S., ... &amp; Hyland, S. L. (2024). Maira-2: Grounded radiology report generation. arXiv preprint arXiv:2406.04449.</a:t>
            </a:r>
            <a:endParaRPr lang="en-US" sz="900" i="1" dirty="0" err="1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DC3F-B545-1938-2BE4-9CA12859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A4102AD-7518-2CF1-F1BE-39AA3C35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ptos Display" panose="020B0004020202020204" pitchFamily="34" charset="0"/>
              </a:rPr>
              <a:t>Model Structure: Overview</a:t>
            </a:r>
          </a:p>
        </p:txBody>
      </p:sp>
      <p:pic>
        <p:nvPicPr>
          <p:cNvPr id="6" name="Picture 5" descr="A diagram of a program&#10;&#10;AI-generated content may be incorrect.">
            <a:extLst>
              <a:ext uri="{FF2B5EF4-FFF2-40B4-BE49-F238E27FC236}">
                <a16:creationId xmlns:a16="http://schemas.microsoft.com/office/drawing/2014/main" id="{60E5CF3F-1A43-BDF6-B040-6038F8C2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2" y="1807796"/>
            <a:ext cx="8611737" cy="3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7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B2B5-4D23-06A7-4048-29ECF4CD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A771EB0-8A8B-E296-3745-DBA04795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ptos Display" panose="020B0004020202020204" pitchFamily="34" charset="0"/>
              </a:rPr>
              <a:t>Model Structure: Input</a:t>
            </a:r>
          </a:p>
        </p:txBody>
      </p:sp>
      <p:pic>
        <p:nvPicPr>
          <p:cNvPr id="6" name="Picture 5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B11CCF41-80B7-D90F-883F-3AF162F0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1" y="1404703"/>
            <a:ext cx="5715190" cy="4516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5364F0-1BBC-F51C-CB45-BE7F459B887B}"/>
              </a:ext>
            </a:extLst>
          </p:cNvPr>
          <p:cNvSpPr txBox="1"/>
          <p:nvPr/>
        </p:nvSpPr>
        <p:spPr>
          <a:xfrm>
            <a:off x="6148553" y="1404703"/>
            <a:ext cx="2682716" cy="45445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dirty="0" err="1">
                <a:latin typeface="Aptos Display" panose="020B0004020202020204" pitchFamily="34" charset="0"/>
              </a:rPr>
              <a:t>Components</a:t>
            </a:r>
          </a:p>
          <a:p>
            <a:pPr>
              <a:lnSpc>
                <a:spcPct val="114000"/>
              </a:lnSpc>
            </a:pPr>
            <a:endParaRPr lang="en-US" sz="2000" dirty="0" err="1">
              <a:latin typeface="Aptos Display" panose="020B00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2000" b="1" dirty="0" err="1">
                <a:latin typeface="Aptos Display" panose="020B0004020202020204" pitchFamily="34" charset="0"/>
              </a:rPr>
              <a:t>Vision encoder </a:t>
            </a:r>
            <a:r>
              <a:rPr lang="en-US" sz="2000" dirty="0" err="1">
                <a:latin typeface="Aptos Display" panose="020B0004020202020204" pitchFamily="34" charset="0"/>
              </a:rPr>
              <a:t>(frozen): RAD-DINO-MAIRA-2, 87M-Parameter ViT-B</a:t>
            </a:r>
          </a:p>
          <a:p>
            <a:pPr>
              <a:lnSpc>
                <a:spcPct val="114000"/>
              </a:lnSpc>
            </a:pPr>
            <a:r>
              <a:rPr lang="en-US" sz="2000" b="1" dirty="0" err="1">
                <a:latin typeface="Aptos Display" panose="020B0004020202020204" pitchFamily="34" charset="0"/>
              </a:rPr>
              <a:t>Adapter</a:t>
            </a:r>
            <a:r>
              <a:rPr lang="en-US" sz="2000" dirty="0" err="1">
                <a:latin typeface="Aptos Display" panose="020B0004020202020204" pitchFamily="34" charset="0"/>
              </a:rPr>
              <a:t>: 4 Layer MLP</a:t>
            </a:r>
          </a:p>
          <a:p>
            <a:pPr>
              <a:lnSpc>
                <a:spcPct val="114000"/>
              </a:lnSpc>
            </a:pPr>
            <a:r>
              <a:rPr lang="en-US" sz="2000" b="1" dirty="0" err="1">
                <a:latin typeface="Aptos Display" panose="020B0004020202020204" pitchFamily="34" charset="0"/>
              </a:rPr>
              <a:t>LLM</a:t>
            </a:r>
            <a:r>
              <a:rPr lang="en-US" sz="2000" dirty="0" err="1">
                <a:latin typeface="Aptos Display" panose="020B0004020202020204" pitchFamily="34" charset="0"/>
              </a:rPr>
              <a:t>: Vicuna 7B v1.5</a:t>
            </a:r>
          </a:p>
          <a:p>
            <a:pPr>
              <a:lnSpc>
                <a:spcPct val="114000"/>
              </a:lnSpc>
            </a:pPr>
            <a:endParaRPr lang="en-US" sz="2000" dirty="0" err="1">
              <a:latin typeface="Aptos Display" panose="020B0004020202020204" pitchFamily="34" charset="0"/>
            </a:endParaRPr>
          </a:p>
          <a:p>
            <a:pPr>
              <a:lnSpc>
                <a:spcPct val="114000"/>
              </a:lnSpc>
            </a:pPr>
            <a:endParaRPr lang="en-US" sz="2000" dirty="0" err="1">
              <a:latin typeface="Aptos Display" panose="020B00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2000" dirty="0" err="1">
                <a:latin typeface="Aptos Display" panose="020B0004020202020204" pitchFamily="34" charset="0"/>
              </a:rPr>
              <a:t>ingests interleaved text and images, images are patched into sizes of 14x14</a:t>
            </a:r>
          </a:p>
        </p:txBody>
      </p:sp>
    </p:spTree>
    <p:extLst>
      <p:ext uri="{BB962C8B-B14F-4D97-AF65-F5344CB8AC3E}">
        <p14:creationId xmlns:p14="http://schemas.microsoft.com/office/powerpoint/2010/main" val="48635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70D7-5FD6-F821-4264-610BD766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68C2CAB-4576-A589-C0D7-09277144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ptos Display" panose="020B0004020202020204" pitchFamily="34" charset="0"/>
              </a:rPr>
              <a:t>Model Structure: Output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4156722-C45C-A91D-A62A-E95C4864B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1" y="1404703"/>
            <a:ext cx="5435600" cy="422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8320F6-3895-4875-459D-50EB275AE873}"/>
              </a:ext>
            </a:extLst>
          </p:cNvPr>
          <p:cNvSpPr txBox="1"/>
          <p:nvPr/>
        </p:nvSpPr>
        <p:spPr>
          <a:xfrm>
            <a:off x="5751512" y="1852936"/>
            <a:ext cx="3171772" cy="31429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lnSpc>
                <a:spcPct val="114000"/>
              </a:lnSpc>
              <a:defRPr sz="2000" b="1">
                <a:latin typeface="Aptos Display" panose="020B0004020202020204" pitchFamily="34" charset="0"/>
              </a:defRPr>
            </a:lvl1pPr>
          </a:lstStyle>
          <a:p>
            <a:r>
              <a:rPr lang="en-US" sz="1800"/>
              <a:t>Box format: </a:t>
            </a:r>
            <a:r>
              <a:rPr lang="en-US" sz="1800" b="0"/>
              <a:t>&lt;box&gt; x1 y1 x2 y2 &lt;/box&gt; (top-left to bottom-right)</a:t>
            </a:r>
          </a:p>
          <a:p>
            <a:r>
              <a:rPr lang="en-US" sz="1800"/>
              <a:t>Text mentions: </a:t>
            </a:r>
            <a:r>
              <a:rPr lang="en-US" sz="1800" b="0"/>
              <a:t>&lt;obj&gt; object name &lt;/obj</a:t>
            </a:r>
            <a:r>
              <a:rPr lang="en-US" sz="1800"/>
              <a:t>&gt;</a:t>
            </a:r>
          </a:p>
          <a:p>
            <a:r>
              <a:rPr lang="en-US" sz="1800"/>
              <a:t>Grid size: </a:t>
            </a:r>
            <a:r>
              <a:rPr lang="en-US" sz="1800" b="0"/>
              <a:t>100×100 coordinates normalized to this grid</a:t>
            </a:r>
          </a:p>
          <a:p>
            <a:r>
              <a:rPr lang="en-US" sz="1800"/>
              <a:t>Token sets: </a:t>
            </a:r>
            <a:r>
              <a:rPr lang="en-US" sz="1800" b="0"/>
              <a:t>Top-left and bottom-right use disjoint vocabularies (N + N tokens)</a:t>
            </a:r>
          </a:p>
          <a:p>
            <a:r>
              <a:rPr lang="en-US" sz="1800" b="0"/>
              <a:t>allow several boxes for one finding</a:t>
            </a:r>
          </a:p>
        </p:txBody>
      </p:sp>
    </p:spTree>
    <p:extLst>
      <p:ext uri="{BB962C8B-B14F-4D97-AF65-F5344CB8AC3E}">
        <p14:creationId xmlns:p14="http://schemas.microsoft.com/office/powerpoint/2010/main" val="138559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5D2C7-B898-E55D-7732-0BB43B08C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470472F-A700-D5BF-3F1F-77486AF8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Evaluation Metric: RadFact</a:t>
            </a:r>
            <a:endParaRPr lang="de-DE" b="1" dirty="0">
              <a:latin typeface="Aptos Display" panose="020B0004020202020204" pitchFamily="34" charset="0"/>
            </a:endParaRPr>
          </a:p>
        </p:txBody>
      </p:sp>
      <p:pic>
        <p:nvPicPr>
          <p:cNvPr id="6" name="Picture 5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1C22AD7D-0544-951C-76E9-DF5F6036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500238"/>
            <a:ext cx="8455680" cy="51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35AD7-63BF-5CF8-AA73-68912C4A7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FE9E158-585E-07E3-B8E2-CC6808CC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Results: Lexical Scores</a:t>
            </a:r>
            <a:endParaRPr lang="de-DE" b="1" dirty="0">
              <a:latin typeface="Aptos Display" panose="020B0004020202020204" pitchFamily="34" charset="0"/>
            </a:endParaRPr>
          </a:p>
        </p:txBody>
      </p:sp>
      <p:pic>
        <p:nvPicPr>
          <p:cNvPr id="3" name="Picture 2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D8F9938A-A510-1582-FDDD-6C95A858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5" y="1602739"/>
            <a:ext cx="8824910" cy="4385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623E6A-4219-B8C9-03BC-F171D21F53CA}"/>
              </a:ext>
            </a:extLst>
          </p:cNvPr>
          <p:cNvSpPr/>
          <p:nvPr/>
        </p:nvSpPr>
        <p:spPr>
          <a:xfrm>
            <a:off x="1652337" y="2085474"/>
            <a:ext cx="2743200" cy="377819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93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6D0C9-CA4B-9995-2951-5F53DD35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46A95F9-24C7-05AF-C200-AB7E51A9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Results: RadFact Scores</a:t>
            </a:r>
            <a:endParaRPr lang="de-DE" b="1" dirty="0">
              <a:latin typeface="Aptos Display" panose="020B0004020202020204" pitchFamily="34" charset="0"/>
            </a:endParaRPr>
          </a:p>
        </p:txBody>
      </p:sp>
      <p:pic>
        <p:nvPicPr>
          <p:cNvPr id="3" name="Picture 2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36E04C68-198A-80FD-FC17-D38E7C050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5" y="1602739"/>
            <a:ext cx="8824910" cy="4385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61E467-98B8-F6FD-30BA-0FC933E7DBF4}"/>
              </a:ext>
            </a:extLst>
          </p:cNvPr>
          <p:cNvSpPr/>
          <p:nvPr/>
        </p:nvSpPr>
        <p:spPr>
          <a:xfrm>
            <a:off x="4441371" y="2002347"/>
            <a:ext cx="4227616" cy="386132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0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15A2-F126-2C0D-9812-1B40087A3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AB03827-50A9-8FA8-247C-47C09047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Results: Qualatative</a:t>
            </a:r>
            <a:endParaRPr lang="de-DE" b="1" dirty="0">
              <a:latin typeface="Aptos Display" panose="020B0004020202020204" pitchFamily="34" charset="0"/>
            </a:endParaRPr>
          </a:p>
        </p:txBody>
      </p:sp>
      <p:pic>
        <p:nvPicPr>
          <p:cNvPr id="4" name="Picture 3" descr="A close-up of a chart&#10;&#10;AI-generated content may be incorrect.">
            <a:extLst>
              <a:ext uri="{FF2B5EF4-FFF2-40B4-BE49-F238E27FC236}">
                <a16:creationId xmlns:a16="http://schemas.microsoft.com/office/drawing/2014/main" id="{EB9E85F2-21CA-6D76-62DB-23AD5972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40" y="1542197"/>
            <a:ext cx="8181919" cy="48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4DEBC-9D61-3297-4A90-19906A96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785AAC1-EA01-CCD5-4B9D-D765717F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Results: Abolation on MIMIC-CXR</a:t>
            </a:r>
            <a:endParaRPr lang="de-DE" b="1" dirty="0">
              <a:latin typeface="Aptos Display" panose="020B0004020202020204" pitchFamily="34" charset="0"/>
            </a:endParaRPr>
          </a:p>
        </p:txBody>
      </p:sp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1D5DBFC-F823-C47D-B27C-5D723DF8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5" y="1849780"/>
            <a:ext cx="8749679" cy="2932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BB3E7F-3C2F-9DFE-CE29-89FEDC894731}"/>
              </a:ext>
            </a:extLst>
          </p:cNvPr>
          <p:cNvSpPr txBox="1"/>
          <p:nvPr/>
        </p:nvSpPr>
        <p:spPr>
          <a:xfrm>
            <a:off x="620108" y="4884786"/>
            <a:ext cx="7935311" cy="684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dirty="0" err="1">
                <a:latin typeface="Aptos Display" panose="020B0004020202020204" pitchFamily="34" charset="0"/>
              </a:rPr>
              <a:t>Two types: </a:t>
            </a:r>
            <a:r>
              <a:rPr lang="en-US" sz="2000" dirty="0" err="1">
                <a:latin typeface="Aptos Display" panose="020B0004020202020204" pitchFamily="34" charset="0"/>
              </a:rPr>
              <a:t>training time ablation &amp; test time ablation</a:t>
            </a:r>
          </a:p>
          <a:p>
            <a:pPr>
              <a:lnSpc>
                <a:spcPct val="114000"/>
              </a:lnSpc>
            </a:pPr>
            <a:r>
              <a:rPr lang="en-US" sz="2000" b="1" dirty="0" err="1">
                <a:latin typeface="Aptos Display" panose="020B0004020202020204" pitchFamily="34" charset="0"/>
              </a:rPr>
              <a:t>Aspects</a:t>
            </a:r>
            <a:r>
              <a:rPr lang="en-US" sz="2000" dirty="0" err="1">
                <a:latin typeface="Aptos Display" panose="020B0004020202020204" pitchFamily="34" charset="0"/>
              </a:rPr>
              <a:t>: temporal hallucination, spurious lateral mentions</a:t>
            </a:r>
          </a:p>
        </p:txBody>
      </p:sp>
    </p:spTree>
    <p:extLst>
      <p:ext uri="{BB962C8B-B14F-4D97-AF65-F5344CB8AC3E}">
        <p14:creationId xmlns:p14="http://schemas.microsoft.com/office/powerpoint/2010/main" val="352139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75852-0B3B-FF25-BD75-7186CEBD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3043FE3-24CA-E421-EEB2-2F325A8C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Discussions</a:t>
            </a:r>
            <a:endParaRPr lang="de-DE" b="1" dirty="0">
              <a:latin typeface="Aptos Display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20A75-CA85-0DF6-3B91-CEB0CDA8C4BA}"/>
              </a:ext>
            </a:extLst>
          </p:cNvPr>
          <p:cNvSpPr txBox="1"/>
          <p:nvPr/>
        </p:nvSpPr>
        <p:spPr>
          <a:xfrm>
            <a:off x="319090" y="1765714"/>
            <a:ext cx="8304648" cy="4817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/>
              <a:t>Missed findings</a:t>
            </a:r>
            <a:r>
              <a:rPr lang="en-US" sz="2400"/>
              <a:t> are the most frequent error; improving </a:t>
            </a:r>
            <a:r>
              <a:rPr lang="en-US" sz="2400" b="1"/>
              <a:t>recall</a:t>
            </a:r>
            <a:r>
              <a:rPr lang="en-US" sz="2400"/>
              <a:t> is critical.</a:t>
            </a:r>
          </a:p>
          <a:p>
            <a:r>
              <a:rPr lang="en-US" sz="2400" b="1"/>
              <a:t>RadFact</a:t>
            </a:r>
            <a:r>
              <a:rPr lang="en-US" sz="2400"/>
              <a:t> directly targets the core goal: identifying diagnostic errors.</a:t>
            </a:r>
          </a:p>
          <a:p>
            <a:r>
              <a:rPr lang="en-US" sz="2400" b="1"/>
              <a:t>Limitation of RadFact</a:t>
            </a:r>
            <a:r>
              <a:rPr lang="en-US" sz="2400"/>
              <a:t>: </a:t>
            </a:r>
          </a:p>
          <a:p>
            <a:r>
              <a:rPr lang="en-US" sz="2400"/>
              <a:t>Clinical significance of errors is not fully captured.</a:t>
            </a:r>
          </a:p>
          <a:p>
            <a:r>
              <a:rPr lang="en-US" sz="2400"/>
              <a:t>Process only one sentence at a time, might be unable to capture inconsistency in the report</a:t>
            </a:r>
          </a:p>
          <a:p>
            <a:r>
              <a:rPr lang="en-US" sz="2400" b="1"/>
              <a:t>Limitation of Maira-2:</a:t>
            </a:r>
          </a:p>
          <a:p>
            <a:r>
              <a:rPr lang="en-US" sz="2400"/>
              <a:t>Existing grounded datasets lack complete input modalities.</a:t>
            </a:r>
          </a:p>
          <a:p>
            <a:r>
              <a:rPr lang="en-US" sz="2400"/>
              <a:t>The model may underutilize additional imaging, relying on shortcuts.</a:t>
            </a:r>
          </a:p>
          <a:p>
            <a:pPr>
              <a:lnSpc>
                <a:spcPct val="114000"/>
              </a:lnSpc>
            </a:pPr>
            <a:endParaRPr lang="en-US" sz="2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3935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17083-381D-79C4-FF24-DCC6BABF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05F00F9-0AF2-00DC-67BE-827C061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Reference</a:t>
            </a:r>
            <a:endParaRPr lang="de-DE" b="1" dirty="0">
              <a:latin typeface="Aptos Display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4E5BD-2F29-748E-E00A-97828E08E373}"/>
              </a:ext>
            </a:extLst>
          </p:cNvPr>
          <p:cNvSpPr txBox="1"/>
          <p:nvPr/>
        </p:nvSpPr>
        <p:spPr>
          <a:xfrm>
            <a:off x="319090" y="1767219"/>
            <a:ext cx="7935311" cy="4582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latin typeface="Aptos Display" panose="020B0004020202020204" pitchFamily="34" charset="0"/>
              </a:rPr>
              <a:t> UK HSA. Medical imaging: What you need to know. 2022.</a:t>
            </a:r>
          </a:p>
          <a:p>
            <a:r>
              <a:rPr lang="en-US" sz="900">
                <a:latin typeface="Aptos Display" panose="020B0004020202020204" pitchFamily="34" charset="0"/>
              </a:rPr>
              <a:t>   *URL:* [https://www.gov.uk/government/publications/medical-imaging-what-you-need-to-know/medical-imaging-what-you-need-to-know--2](https://www.gov.uk/government/publications/medical-imaging-what-you-need-to-know/medical-imaging-what-you-need-to-know--2)</a:t>
            </a:r>
          </a:p>
          <a:p>
            <a:r>
              <a:rPr lang="en-US" sz="900">
                <a:latin typeface="Aptos Display" panose="020B0004020202020204" pitchFamily="34" charset="0"/>
              </a:rPr>
              <a:t>2. Fischetti C, Bhatter P, Frisch E, et al. The evolving importance of artificial intelligence and radiology in medical trainee education. *Academic Radiology* 2022;29\:S70–S75.</a:t>
            </a:r>
          </a:p>
          <a:p>
            <a:r>
              <a:rPr lang="en-US" sz="900">
                <a:latin typeface="Aptos Display" panose="020B0004020202020204" pitchFamily="34" charset="0"/>
              </a:rPr>
              <a:t>3. Kalidindi S and Gandhi S. Workforce Crisis in Radiology in the UK and the Strategies to Deal With It: Is Artificial Intelligence the Saviour? *Cureus* 2023;15\:e43866.</a:t>
            </a:r>
          </a:p>
          <a:p>
            <a:r>
              <a:rPr lang="en-US" sz="900">
                <a:latin typeface="Aptos Display" panose="020B0004020202020204" pitchFamily="34" charset="0"/>
              </a:rPr>
              <a:t>4. RCR. Clinical Radiology Workforce Census 2022. The Royal College of Radiologists 2022.</a:t>
            </a:r>
          </a:p>
          <a:p>
            <a:r>
              <a:rPr lang="en-US" sz="900">
                <a:latin typeface="Aptos Display" panose="020B0004020202020204" pitchFamily="34" charset="0"/>
              </a:rPr>
              <a:t>5. Rimmer A. Radiologist shortage leaves patient care at risk, warns royal college. *BMJ: British Medical Journal (Online)* 2017;359.</a:t>
            </a:r>
          </a:p>
          <a:p>
            <a:r>
              <a:rPr lang="en-US" sz="900">
                <a:latin typeface="Aptos Display" panose="020B0004020202020204" pitchFamily="34" charset="0"/>
              </a:rPr>
              <a:t>6. Huang J, Neill L, Wittbrodt M, et al. Generative Artificial Intelligence for Chest Radiograph Interpretation in the Emergency Department. *JAMA Network Open* 2023;6\:e2336100–e2336100.</a:t>
            </a:r>
          </a:p>
          <a:p>
            <a:r>
              <a:rPr lang="en-US" sz="900">
                <a:latin typeface="Aptos Display" panose="020B0004020202020204" pitchFamily="34" charset="0"/>
              </a:rPr>
              <a:t>7. Liu G, Hsu TMH, McDermott M, et al. Clinically accurate chest x-ray report generation. In: *Machine Learning for Healthcare Conference*. PMLR. 2019:249–69.</a:t>
            </a:r>
          </a:p>
          <a:p>
            <a:r>
              <a:rPr lang="en-US" sz="900">
                <a:latin typeface="Aptos Display" panose="020B0004020202020204" pitchFamily="34" charset="0"/>
              </a:rPr>
              <a:t>8. Yildirim N, Richardson H, Wetscherek MT, et al. Multimodal Healthcare AI: Identifying and Designing Clinically Relevant Vision-Language Applications for Radiology. *arXiv preprint* arXiv:2402.14252 (2024).</a:t>
            </a:r>
          </a:p>
          <a:p>
            <a:r>
              <a:rPr lang="en-US" sz="900">
                <a:latin typeface="Aptos Display" panose="020B0004020202020204" pitchFamily="34" charset="0"/>
              </a:rPr>
              <a:t>9. Yu F, Endo M, Krishnan R, et al. Evaluating progress in automatic chest x-ray radiology report generation. *Patterns* 2023;4:100802.</a:t>
            </a:r>
          </a:p>
          <a:p>
            <a:r>
              <a:rPr lang="en-US" sz="900">
                <a:latin typeface="Aptos Display" panose="020B0004020202020204" pitchFamily="34" charset="0"/>
              </a:rPr>
              <a:t>10. Zhou HY, Adithan S, Acosta JN, Topol EJ, and Rajpurkar P. A Generalist Learner for Multifaceted Medical Image Interpretation. *arXiv preprint* arXiv:2405.07988 (2024).</a:t>
            </a:r>
          </a:p>
          <a:p>
            <a:r>
              <a:rPr lang="en-US" sz="900">
                <a:latin typeface="Aptos Display" panose="020B0004020202020204" pitchFamily="34" charset="0"/>
              </a:rPr>
              <a:t>11. Yang L, Xu S, Sellergren A, et al. Advancing Multimodal Medical Capabilities of Gemini. *arXiv preprint* arXiv:2405.03162 (2024).</a:t>
            </a:r>
          </a:p>
          <a:p>
            <a:r>
              <a:rPr lang="en-US" sz="900">
                <a:latin typeface="Aptos Display" panose="020B0004020202020204" pitchFamily="34" charset="0"/>
              </a:rPr>
              <a:t>12. Tu T, Azizi S, Driess D, et al. Towards Generalist Biomedical AI. *NEJM AI* 2024;1\:Aloa2300138.</a:t>
            </a:r>
          </a:p>
          <a:p>
            <a:r>
              <a:rPr lang="en-US" sz="900">
                <a:latin typeface="Aptos Display" panose="020B0004020202020204" pitchFamily="34" charset="0"/>
              </a:rPr>
              <a:t>13. Chen Z, Varma M, Delbrouck JB, et al. CheXagent: Towards a Foundation Model for Chest X-Ray Interpretation. *arXiv preprint* arXiv:2401.12208 (2024).</a:t>
            </a:r>
          </a:p>
          <a:p>
            <a:r>
              <a:rPr lang="en-US" sz="900">
                <a:latin typeface="Aptos Display" panose="020B0004020202020204" pitchFamily="34" charset="0"/>
              </a:rPr>
              <a:t>14. Wang Z, Liu L, Wang L, and Zhou L. Metransformer: Radiology report generation by transformer with multiple learnable expert tokens. In: *Proceedings of the IEEE/CVF Conference on Computer Vision and Pattern Recognition*. 2023:11558–67.</a:t>
            </a:r>
          </a:p>
          <a:p>
            <a:r>
              <a:rPr lang="en-US" sz="900">
                <a:latin typeface="Aptos Display" panose="020B0004020202020204" pitchFamily="34" charset="0"/>
              </a:rPr>
              <a:t>15. Li M, Lin B, Chen Z, Lin H, Liang X, and Chang X. Dynamic graph enhanced contrastive learning for chest x-ray report generation. In: *Proceedings of the IEEE/CVF Conference on Computer Vision and Pattern Recognition*. 2023:3334–43.</a:t>
            </a:r>
          </a:p>
          <a:p>
            <a:r>
              <a:rPr lang="en-US" sz="900">
                <a:latin typeface="Aptos Display" panose="020B0004020202020204" pitchFamily="34" charset="0"/>
              </a:rPr>
              <a:t>16. Nguyen D, Chen C, He H, and Tan C. Pragmatic Radiology Report Generation. In: *Machine Learning for Health (ML4H)*. PMLR. 2023:385–402.</a:t>
            </a:r>
          </a:p>
          <a:p>
            <a:r>
              <a:rPr lang="en-US" sz="900">
                <a:latin typeface="Aptos Display" panose="020B0004020202020204" pitchFamily="34" charset="0"/>
              </a:rPr>
              <a:t>17. Bannur S, Hyland S, Liu Q, et al. Learning to exploit temporal structure for biomedical vision-language processing. In: *Proceedings of the IEEE/CVF Conference on Computer Vision and Pattern Recognition*. 2023:15016–27.</a:t>
            </a:r>
          </a:p>
          <a:p>
            <a:r>
              <a:rPr lang="en-US" sz="900">
                <a:latin typeface="Aptos Display" panose="020B0004020202020204" pitchFamily="34" charset="0"/>
              </a:rPr>
              <a:t>18. Bernstein MH, Atalay MK, Dibble EH, et al. Can incorrect artificial intelligence (AI) results impact radiologists, and if so, what can we do about it? A multi-reader pilot study of lung cancer detection with chest radiography. *European Radiology* 2023;33:8263–9.</a:t>
            </a:r>
          </a:p>
          <a:p>
            <a:r>
              <a:rPr lang="en-US" sz="900">
                <a:latin typeface="Aptos Display" panose="020B0004020202020204" pitchFamily="34" charset="0"/>
              </a:rPr>
              <a:t>19. Moor M, Banerjee O, Abad ZSH, et al. Foundation models for generalist medical artificial intelligence. *Nature* 2023;616:259–65.</a:t>
            </a:r>
          </a:p>
          <a:p>
            <a:r>
              <a:rPr lang="en-US" sz="900">
                <a:latin typeface="Aptos Display" panose="020B0004020202020204" pitchFamily="34" charset="0"/>
              </a:rPr>
              <a:t>20. Min S, Krishna K, Lyu X, et al. FactScore: Fine-grained Atomic Evaluation of Factual Precision in Long Form Text Generation. In: *Proceedings of the 2023 Conference on Empirical Methods in Natural Language Processing*. Singapore: ACL, 2023:12076–100.</a:t>
            </a:r>
          </a:p>
          <a:p>
            <a:r>
              <a:rPr lang="en-US" sz="900">
                <a:latin typeface="Aptos Display" panose="020B0004020202020204" pitchFamily="34" charset="0"/>
              </a:rPr>
              <a:t>    DOI: [10.18653/v1/2023.emnlp-main.741](https://doi.org/10.18653/v1/2023.emnlp-main.741)</a:t>
            </a:r>
          </a:p>
          <a:p>
            <a:endParaRPr lang="en-US" sz="900">
              <a:latin typeface="Aptos Display" panose="020B0004020202020204" pitchFamily="34" charset="0"/>
            </a:endParaRPr>
          </a:p>
          <a:p>
            <a:endParaRPr lang="en-US" sz="900">
              <a:latin typeface="Aptos Display" panose="020B0004020202020204" pitchFamily="34" charset="0"/>
            </a:endParaRPr>
          </a:p>
          <a:p>
            <a:pPr>
              <a:lnSpc>
                <a:spcPct val="114000"/>
              </a:lnSpc>
            </a:pPr>
            <a:endParaRPr lang="en-US" sz="900" dirty="0" err="1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4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46001"/>
          </a:xfrm>
        </p:spPr>
        <p:txBody>
          <a:bodyPr/>
          <a:lstStyle/>
          <a:p>
            <a:r>
              <a:rPr lang="de-DE" sz="3600" b="1" dirty="0" err="1">
                <a:latin typeface="Aptos Display" panose="020B0004020202020204" pitchFamily="34" charset="0"/>
              </a:rPr>
              <a:t>Introduction: Radiology Reporting</a:t>
            </a:r>
            <a:br>
              <a:rPr lang="de-DE" sz="3600" b="1" dirty="0" err="1">
                <a:latin typeface="Aptos Display" panose="020B0004020202020204" pitchFamily="34" charset="0"/>
              </a:rPr>
            </a:br>
            <a:endParaRPr lang="de-DE" sz="3600" b="1" dirty="0">
              <a:latin typeface="Aptos Display" panose="020B0004020202020204" pitchFamily="34" charset="0"/>
            </a:endParaRPr>
          </a:p>
        </p:txBody>
      </p:sp>
      <p:pic>
        <p:nvPicPr>
          <p:cNvPr id="9" name="Picture 8" descr="A line of medical icons&#10;&#10;AI-generated content may be incorrect.">
            <a:extLst>
              <a:ext uri="{FF2B5EF4-FFF2-40B4-BE49-F238E27FC236}">
                <a16:creationId xmlns:a16="http://schemas.microsoft.com/office/drawing/2014/main" id="{E9FE7D68-323D-199A-858F-06750182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14" b="40658"/>
          <a:stretch>
            <a:fillRect/>
          </a:stretch>
        </p:blipFill>
        <p:spPr>
          <a:xfrm>
            <a:off x="319090" y="2430798"/>
            <a:ext cx="8524768" cy="1996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C94A40-5559-2ABB-829A-8EBEBD76D71E}"/>
              </a:ext>
            </a:extLst>
          </p:cNvPr>
          <p:cNvSpPr txBox="1"/>
          <p:nvPr/>
        </p:nvSpPr>
        <p:spPr>
          <a:xfrm>
            <a:off x="319090" y="4844955"/>
            <a:ext cx="7779224" cy="1386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dirty="0" err="1">
                <a:latin typeface="Aptos Display" panose="020B0004020202020204" pitchFamily="34" charset="0"/>
              </a:rPr>
              <a:t>Problem: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ptos Display" panose="020B0004020202020204" pitchFamily="34" charset="0"/>
              </a:rPr>
              <a:t>labor-intensive and error-prone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ptos Display" panose="020B0004020202020204" pitchFamily="34" charset="0"/>
              </a:rPr>
              <a:t>Radiologist shortage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ptos Display" panose="020B0004020202020204" pitchFamily="34" charset="0"/>
              </a:rPr>
              <a:t> </a:t>
            </a:r>
            <a:r>
              <a:rPr lang="en-US" sz="2000">
                <a:latin typeface="Aptos Display" panose="020B0004020202020204" pitchFamily="34" charset="0"/>
              </a:rPr>
              <a:t>2023: Approximately </a:t>
            </a:r>
            <a:r>
              <a:rPr lang="en-US" sz="2000" b="1">
                <a:latin typeface="Aptos Display" panose="020B0004020202020204" pitchFamily="34" charset="0"/>
              </a:rPr>
              <a:t>745,000</a:t>
            </a:r>
            <a:r>
              <a:rPr lang="en-US" sz="2000">
                <a:latin typeface="Aptos Display" panose="020B0004020202020204" pitchFamily="34" charset="0"/>
              </a:rPr>
              <a:t> patients in England waited over 4 weeks </a:t>
            </a:r>
            <a:endParaRPr lang="en-US" sz="2000" dirty="0" err="1">
              <a:latin typeface="Aptos Display" panose="020B00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409756-808C-B4BF-669A-94CAD62F20E2}"/>
              </a:ext>
            </a:extLst>
          </p:cNvPr>
          <p:cNvCxnSpPr/>
          <p:nvPr/>
        </p:nvCxnSpPr>
        <p:spPr>
          <a:xfrm>
            <a:off x="2276795" y="3712832"/>
            <a:ext cx="0" cy="447995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B5EF8-3603-22BF-C565-AFB66005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5E049DF-E913-662F-500B-020E0483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3708"/>
            <a:ext cx="8508999" cy="410369"/>
          </a:xfrm>
        </p:spPr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Backup slides</a:t>
            </a:r>
            <a:endParaRPr lang="de-DE" b="1" dirty="0">
              <a:latin typeface="Aptos Display" panose="020B0004020202020204" pitchFamily="34" charset="0"/>
            </a:endParaRPr>
          </a:p>
        </p:txBody>
      </p:sp>
      <p:pic>
        <p:nvPicPr>
          <p:cNvPr id="4" name="Picture 3" descr="A close-up of an x-ray&#10;&#10;AI-generated content may be incorrect.">
            <a:extLst>
              <a:ext uri="{FF2B5EF4-FFF2-40B4-BE49-F238E27FC236}">
                <a16:creationId xmlns:a16="http://schemas.microsoft.com/office/drawing/2014/main" id="{5375069C-C2D0-55C2-9E55-92B81DC6F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83" y="774077"/>
            <a:ext cx="8543562" cy="2743606"/>
          </a:xfrm>
          <a:prstGeom prst="rect">
            <a:avLst/>
          </a:prstGeom>
        </p:spPr>
      </p:pic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5E7FC7F-D4C1-4A51-5659-8AE8E159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7" y="3429000"/>
            <a:ext cx="4590026" cy="3098267"/>
          </a:xfrm>
          <a:prstGeom prst="rect">
            <a:avLst/>
          </a:prstGeom>
        </p:spPr>
      </p:pic>
      <p:pic>
        <p:nvPicPr>
          <p:cNvPr id="9" name="Picture 8" descr="A x-ray of a chest&#10;&#10;AI-generated content may be incorrect.">
            <a:extLst>
              <a:ext uri="{FF2B5EF4-FFF2-40B4-BE49-F238E27FC236}">
                <a16:creationId xmlns:a16="http://schemas.microsoft.com/office/drawing/2014/main" id="{30BD56D8-715F-8B93-0893-955B48C4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778" y="3417925"/>
            <a:ext cx="2656050" cy="30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46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7F6B4-0AFF-EF6E-8997-8D2771EA5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F965925-2B01-E6E6-B32F-521BC774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3708"/>
            <a:ext cx="8508999" cy="410369"/>
          </a:xfrm>
        </p:spPr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Backup slides</a:t>
            </a:r>
            <a:endParaRPr lang="de-DE" b="1" dirty="0">
              <a:latin typeface="Aptos Display" panose="020B0004020202020204" pitchFamily="34" charset="0"/>
            </a:endParaRP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81BE2DB-45CC-8090-C2C4-611DFF75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5" y="1887011"/>
            <a:ext cx="4568855" cy="3083977"/>
          </a:xfrm>
          <a:prstGeom prst="rect">
            <a:avLst/>
          </a:prstGeom>
        </p:spPr>
      </p:pic>
      <p:pic>
        <p:nvPicPr>
          <p:cNvPr id="3" name="Picture 2" descr="A close-up of a medical information&#10;&#10;AI-generated content may be incorrect.">
            <a:extLst>
              <a:ext uri="{FF2B5EF4-FFF2-40B4-BE49-F238E27FC236}">
                <a16:creationId xmlns:a16="http://schemas.microsoft.com/office/drawing/2014/main" id="{45A002FA-DF8C-B615-EA2E-49C3543B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848" y="1612237"/>
            <a:ext cx="4726152" cy="3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29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CC7D1-F076-3EA4-816A-3D9586C4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DD8CB05-7CC5-97B3-5F14-3B86E6D7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3708"/>
            <a:ext cx="8508999" cy="410369"/>
          </a:xfrm>
        </p:spPr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Backup slides</a:t>
            </a:r>
            <a:endParaRPr lang="de-DE" b="1" dirty="0">
              <a:latin typeface="Aptos Display" panose="020B0004020202020204" pitchFamily="34" charset="0"/>
            </a:endParaRP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B8199A9-2BAA-4603-C628-746392AE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" y="899700"/>
            <a:ext cx="3933219" cy="2654923"/>
          </a:xfrm>
          <a:prstGeom prst="rect">
            <a:avLst/>
          </a:prstGeom>
        </p:spPr>
      </p:pic>
      <p:pic>
        <p:nvPicPr>
          <p:cNvPr id="9" name="Picture 8" descr="A x-ray of a chest&#10;&#10;AI-generated content may be incorrect.">
            <a:extLst>
              <a:ext uri="{FF2B5EF4-FFF2-40B4-BE49-F238E27FC236}">
                <a16:creationId xmlns:a16="http://schemas.microsoft.com/office/drawing/2014/main" id="{A391F114-CC23-7F26-9184-46BE299C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8" y="3712339"/>
            <a:ext cx="2564523" cy="2970356"/>
          </a:xfrm>
          <a:prstGeom prst="rect">
            <a:avLst/>
          </a:prstGeom>
        </p:spPr>
      </p:pic>
      <p:pic>
        <p:nvPicPr>
          <p:cNvPr id="4" name="Picture 3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96FC4398-6C27-68ED-CB31-3FEAED709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724" y="774077"/>
            <a:ext cx="4373228" cy="58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4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534684-C0D6-5B53-2D92-E3EA09816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651826"/>
            <a:ext cx="3858772" cy="4699572"/>
          </a:xfrm>
        </p:spPr>
        <p:txBody>
          <a:bodyPr/>
          <a:lstStyle/>
          <a:p>
            <a:r>
              <a:rPr lang="en-US" sz="1800" b="1" dirty="0">
                <a:latin typeface="Aptos Display" panose="020B0004020202020204" pitchFamily="34" charset="0"/>
              </a:rPr>
              <a:t>Med-PaLM M </a:t>
            </a:r>
          </a:p>
          <a:p>
            <a:r>
              <a:rPr lang="en-US" sz="1800">
                <a:latin typeface="Aptos Display" panose="020B0004020202020204" pitchFamily="34" charset="0"/>
              </a:rPr>
              <a:t>Large generalist biomedical model (84B)</a:t>
            </a:r>
          </a:p>
          <a:p>
            <a:r>
              <a:rPr lang="en-US" sz="1800">
                <a:latin typeface="Aptos Display" panose="020B0004020202020204" pitchFamily="34" charset="0"/>
              </a:rPr>
              <a:t>Zero-shot capabilities across various datasets</a:t>
            </a:r>
          </a:p>
          <a:p>
            <a:r>
              <a:rPr lang="en-US" sz="1800">
                <a:latin typeface="Aptos Display" panose="020B0004020202020204" pitchFamily="34" charset="0"/>
              </a:rPr>
              <a:t>Radiologist-preferred reports in ~40% of cases</a:t>
            </a:r>
          </a:p>
          <a:p>
            <a:r>
              <a:rPr lang="en-US" sz="1800">
                <a:latin typeface="Aptos Display" panose="020B0004020202020204" pitchFamily="34" charset="0"/>
              </a:rPr>
              <a:t>but: </a:t>
            </a:r>
            <a:r>
              <a:rPr lang="en-US" sz="1800" dirty="0">
                <a:latin typeface="Aptos Display" panose="020B0004020202020204" pitchFamily="34" charset="0"/>
              </a:rPr>
              <a:t>Very large and not domain-specific</a:t>
            </a:r>
          </a:p>
          <a:p>
            <a:endParaRPr lang="en-US" sz="1800" dirty="0">
              <a:latin typeface="Aptos Display" panose="020B0004020202020204" pitchFamily="34" charset="0"/>
            </a:endParaRPr>
          </a:p>
          <a:p>
            <a:r>
              <a:rPr lang="en-US" sz="1800" b="1" dirty="0">
                <a:latin typeface="Aptos Display" panose="020B0004020202020204" pitchFamily="34" charset="0"/>
              </a:rPr>
              <a:t>LLaVA-Rad</a:t>
            </a:r>
          </a:p>
          <a:p>
            <a:r>
              <a:rPr lang="en-US" sz="1800">
                <a:latin typeface="Aptos Display" panose="020B0004020202020204" pitchFamily="34" charset="0"/>
              </a:rPr>
              <a:t>Radiology-focused model (≈7B), derived from LLaVA</a:t>
            </a:r>
          </a:p>
          <a:p>
            <a:r>
              <a:rPr lang="en-US" sz="1800">
                <a:latin typeface="Aptos Display" panose="020B0004020202020204" pitchFamily="34" charset="0"/>
              </a:rPr>
              <a:t>Specialized in chest X-ray report generation</a:t>
            </a:r>
          </a:p>
          <a:p>
            <a:r>
              <a:rPr lang="en-US" sz="1800">
                <a:latin typeface="Aptos Display" panose="020B0004020202020204" pitchFamily="34" charset="0"/>
              </a:rPr>
              <a:t>Generalizes well across datasets (MIMIC-CXR, CheXpert, etc.)</a:t>
            </a:r>
          </a:p>
          <a:p>
            <a:endParaRPr lang="en-US" sz="1800">
              <a:latin typeface="Aptos Display" panose="020B0004020202020204" pitchFamily="34" charset="0"/>
            </a:endParaRPr>
          </a:p>
          <a:p>
            <a:endParaRPr lang="en-US" sz="1800">
              <a:latin typeface="Aptos Display" panose="020B0004020202020204" pitchFamily="34" charset="0"/>
            </a:endParaRPr>
          </a:p>
          <a:p>
            <a:endParaRPr lang="en-US" sz="1800">
              <a:latin typeface="Aptos Display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1600F9-9F89-89BD-0DEE-234769B362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E7794D-C411-B5BB-95CE-EC0AA2ED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1009082"/>
            <a:ext cx="8508999" cy="435632"/>
          </a:xfrm>
        </p:spPr>
        <p:txBody>
          <a:bodyPr/>
          <a:lstStyle/>
          <a:p>
            <a:r>
              <a:rPr lang="en-US" sz="3600" b="1">
                <a:latin typeface="Aptos Display" panose="020B0004020202020204" pitchFamily="34" charset="0"/>
              </a:rPr>
              <a:t>Related Work</a:t>
            </a:r>
          </a:p>
        </p:txBody>
      </p:sp>
      <p:pic>
        <p:nvPicPr>
          <p:cNvPr id="8" name="Picture 7" descr="A diagram of medical information&#10;&#10;AI-generated content may be incorrect.">
            <a:extLst>
              <a:ext uri="{FF2B5EF4-FFF2-40B4-BE49-F238E27FC236}">
                <a16:creationId xmlns:a16="http://schemas.microsoft.com/office/drawing/2014/main" id="{1F7F626F-067E-E168-1383-87A18974B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69619"/>
            <a:ext cx="3986229" cy="39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4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1CCB-636B-5803-24F0-39960E2A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E7943-B1BE-741E-EEEB-AB0BBA0A54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651E25-0D65-B1B0-3086-1CBE656E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35632"/>
          </a:xfrm>
        </p:spPr>
        <p:txBody>
          <a:bodyPr/>
          <a:lstStyle/>
          <a:p>
            <a:r>
              <a:rPr lang="en-US" sz="3600" b="1">
                <a:latin typeface="Aptos Display" panose="020B0004020202020204" pitchFamily="34" charset="0"/>
              </a:rPr>
              <a:t>Related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FEDA0-2309-58FC-D0F4-0B8D8C6D3C08}"/>
              </a:ext>
            </a:extLst>
          </p:cNvPr>
          <p:cNvSpPr txBox="1"/>
          <p:nvPr/>
        </p:nvSpPr>
        <p:spPr>
          <a:xfrm>
            <a:off x="339794" y="1637417"/>
            <a:ext cx="8508998" cy="1993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latin typeface="Aptos Display" panose="020B0004020202020204" pitchFamily="34" charset="0"/>
              </a:rPr>
              <a:t>MedVersa</a:t>
            </a:r>
          </a:p>
          <a:p>
            <a:r>
              <a:rPr lang="en-US">
                <a:latin typeface="Aptos Display" panose="020B0004020202020204" pitchFamily="34" charset="0"/>
              </a:rPr>
              <a:t>General-purpose medical image model with LLM controller</a:t>
            </a:r>
          </a:p>
          <a:p>
            <a:r>
              <a:rPr lang="en-US">
                <a:latin typeface="Aptos Display" panose="020B0004020202020204" pitchFamily="34" charset="0"/>
              </a:rPr>
              <a:t>Handles 11 tasks, 13M+ samples</a:t>
            </a:r>
          </a:p>
          <a:p>
            <a:r>
              <a:rPr lang="en-US">
                <a:latin typeface="Aptos Display" panose="020B0004020202020204" pitchFamily="34" charset="0"/>
              </a:rPr>
              <a:t>Strength: flexible task handling, dynamic orchestration</a:t>
            </a:r>
          </a:p>
          <a:p>
            <a:r>
              <a:rPr lang="en-US">
                <a:latin typeface="Aptos Display" panose="020B0004020202020204" pitchFamily="34" charset="0"/>
              </a:rPr>
              <a:t>but: Less focus on radiology report generation</a:t>
            </a:r>
          </a:p>
          <a:p>
            <a:endParaRPr lang="en-US">
              <a:latin typeface="Aptos Display" panose="020B0004020202020204" pitchFamily="34" charset="0"/>
            </a:endParaRPr>
          </a:p>
          <a:p>
            <a:pPr>
              <a:lnSpc>
                <a:spcPct val="114000"/>
              </a:lnSpc>
            </a:pPr>
            <a:endParaRPr lang="en-US" dirty="0" err="1">
              <a:latin typeface="Aptos Display" panose="020B0004020202020204" pitchFamily="34" charset="0"/>
            </a:endParaRPr>
          </a:p>
        </p:txBody>
      </p:sp>
      <p:pic>
        <p:nvPicPr>
          <p:cNvPr id="7" name="Picture 6" descr="A diagram of a medical system&#10;&#10;AI-generated content may be incorrect.">
            <a:extLst>
              <a:ext uri="{FF2B5EF4-FFF2-40B4-BE49-F238E27FC236}">
                <a16:creationId xmlns:a16="http://schemas.microsoft.com/office/drawing/2014/main" id="{05A02644-52E5-B595-A1B0-3DAD8B32C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39" y="3380301"/>
            <a:ext cx="6907852" cy="34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7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A3DED-36CE-1FB5-8A5D-DAC12BF2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B354E5-0034-CB15-773B-0ECB073E5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699124"/>
            <a:ext cx="4252909" cy="4699572"/>
          </a:xfrm>
        </p:spPr>
        <p:txBody>
          <a:bodyPr/>
          <a:lstStyle/>
          <a:p>
            <a:r>
              <a:rPr lang="en-US" sz="2000" b="1" dirty="0">
                <a:latin typeface="Aptos Display" panose="020B0004020202020204" pitchFamily="34" charset="0"/>
              </a:rPr>
              <a:t>Med-PaLM M</a:t>
            </a:r>
            <a:r>
              <a:rPr lang="en-US" sz="2000" dirty="0">
                <a:latin typeface="Aptos Display" panose="020B0004020202020204" pitchFamily="34" charset="0"/>
              </a:rPr>
              <a:t> </a:t>
            </a:r>
          </a:p>
          <a:p>
            <a:r>
              <a:rPr lang="en-US" sz="1800">
                <a:latin typeface="Aptos Display" panose="020B0004020202020204" pitchFamily="34" charset="0"/>
              </a:rPr>
              <a:t>Large generalist biomedical model (12B–562B parameters)</a:t>
            </a:r>
          </a:p>
          <a:p>
            <a:r>
              <a:rPr lang="en-US" sz="1800">
                <a:latin typeface="Aptos Display" panose="020B0004020202020204" pitchFamily="34" charset="0"/>
              </a:rPr>
              <a:t>Zero-shot capabilities across various datasets</a:t>
            </a:r>
          </a:p>
          <a:p>
            <a:r>
              <a:rPr lang="en-US" sz="1800">
                <a:latin typeface="Aptos Display" panose="020B0004020202020204" pitchFamily="34" charset="0"/>
              </a:rPr>
              <a:t>Radiologist-preferred reports in ~40% of cases</a:t>
            </a:r>
          </a:p>
          <a:p>
            <a:r>
              <a:rPr lang="en-US" sz="1800">
                <a:latin typeface="Aptos Display" panose="020B0004020202020204" pitchFamily="34" charset="0"/>
              </a:rPr>
              <a:t>but: </a:t>
            </a:r>
            <a:r>
              <a:rPr lang="en-US" sz="1800" dirty="0">
                <a:latin typeface="Aptos Display" panose="020B0004020202020204" pitchFamily="34" charset="0"/>
              </a:rPr>
              <a:t>Very large and not domain-specific</a:t>
            </a:r>
          </a:p>
          <a:p>
            <a:endParaRPr lang="en-US" sz="1800" dirty="0">
              <a:latin typeface="Aptos Display" panose="020B0004020202020204" pitchFamily="34" charset="0"/>
            </a:endParaRPr>
          </a:p>
          <a:p>
            <a:r>
              <a:rPr lang="en-US" sz="2000" b="1" dirty="0">
                <a:latin typeface="Aptos Display" panose="020B0004020202020204" pitchFamily="34" charset="0"/>
              </a:rPr>
              <a:t>LLaVA-Rad</a:t>
            </a:r>
          </a:p>
          <a:p>
            <a:r>
              <a:rPr lang="en-US" sz="1800">
                <a:latin typeface="Aptos Display" panose="020B0004020202020204" pitchFamily="34" charset="0"/>
              </a:rPr>
              <a:t>Radiology-focused model (≈7B), derived from LLaVA</a:t>
            </a:r>
          </a:p>
          <a:p>
            <a:r>
              <a:rPr lang="en-US" sz="1800">
                <a:latin typeface="Aptos Display" panose="020B0004020202020204" pitchFamily="34" charset="0"/>
              </a:rPr>
              <a:t>Specialized in chest X-ray report generation</a:t>
            </a:r>
          </a:p>
          <a:p>
            <a:r>
              <a:rPr lang="en-US" sz="1800">
                <a:latin typeface="Aptos Display" panose="020B0004020202020204" pitchFamily="34" charset="0"/>
              </a:rPr>
              <a:t>Generalizes well across datasets (MIMIC-CXR, CheXpert, etc.)</a:t>
            </a:r>
          </a:p>
          <a:p>
            <a:endParaRPr lang="en-US" sz="1800">
              <a:latin typeface="Aptos Display" panose="020B0004020202020204" pitchFamily="34" charset="0"/>
            </a:endParaRPr>
          </a:p>
          <a:p>
            <a:endParaRPr lang="en-US" sz="1800">
              <a:latin typeface="Aptos Display" panose="020B0004020202020204" pitchFamily="34" charset="0"/>
            </a:endParaRPr>
          </a:p>
          <a:p>
            <a:endParaRPr lang="en-US" sz="1800">
              <a:latin typeface="Aptos Display" panose="020B00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347AE-E4D3-38B9-F40E-2733779E9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158AFC-6A41-44C5-58E3-8CE51F96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35632"/>
          </a:xfrm>
        </p:spPr>
        <p:txBody>
          <a:bodyPr/>
          <a:lstStyle/>
          <a:p>
            <a:r>
              <a:rPr lang="en-US" sz="3600" b="1">
                <a:latin typeface="Aptos Display" panose="020B0004020202020204" pitchFamily="34" charset="0"/>
              </a:rPr>
              <a:t>Related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31524-A095-6CE6-936F-F113AE41C4FC}"/>
              </a:ext>
            </a:extLst>
          </p:cNvPr>
          <p:cNvSpPr txBox="1"/>
          <p:nvPr/>
        </p:nvSpPr>
        <p:spPr>
          <a:xfrm>
            <a:off x="4891091" y="1686910"/>
            <a:ext cx="4252909" cy="562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latin typeface="Aptos Display" panose="020B0004020202020204" pitchFamily="34" charset="0"/>
              </a:rPr>
              <a:t>MedVersa</a:t>
            </a:r>
          </a:p>
          <a:p>
            <a:r>
              <a:rPr lang="en-US">
                <a:latin typeface="Aptos Display" panose="020B0004020202020204" pitchFamily="34" charset="0"/>
              </a:rPr>
              <a:t>General-purpose medical image model with LLM controller</a:t>
            </a:r>
          </a:p>
          <a:p>
            <a:r>
              <a:rPr lang="en-US">
                <a:latin typeface="Aptos Display" panose="020B0004020202020204" pitchFamily="34" charset="0"/>
              </a:rPr>
              <a:t>Handles 11 tasks, 13M+ samples</a:t>
            </a:r>
          </a:p>
          <a:p>
            <a:r>
              <a:rPr lang="en-US">
                <a:latin typeface="Aptos Display" panose="020B0004020202020204" pitchFamily="34" charset="0"/>
              </a:rPr>
              <a:t>Achieves SOTA on 9/11 tasks</a:t>
            </a:r>
          </a:p>
          <a:p>
            <a:r>
              <a:rPr lang="en-US">
                <a:latin typeface="Aptos Display" panose="020B0004020202020204" pitchFamily="34" charset="0"/>
              </a:rPr>
              <a:t>Strength: flexible task handling, dynamic orchestration</a:t>
            </a:r>
          </a:p>
          <a:p>
            <a:r>
              <a:rPr lang="en-US">
                <a:latin typeface="Aptos Display" panose="020B0004020202020204" pitchFamily="34" charset="0"/>
              </a:rPr>
              <a:t>but: Less focus on radiology report generation</a:t>
            </a:r>
          </a:p>
          <a:p>
            <a:endParaRPr lang="en-US">
              <a:latin typeface="Aptos Display" panose="020B0004020202020204" pitchFamily="34" charset="0"/>
            </a:endParaRPr>
          </a:p>
          <a:p>
            <a:endParaRPr lang="en-US">
              <a:latin typeface="Aptos Display" panose="020B0004020202020204" pitchFamily="34" charset="0"/>
            </a:endParaRPr>
          </a:p>
          <a:p>
            <a:r>
              <a:rPr lang="en-US" sz="2000" b="1">
                <a:latin typeface="Aptos Display" panose="020B0004020202020204" pitchFamily="34" charset="0"/>
              </a:rPr>
              <a:t>Maira-1</a:t>
            </a:r>
          </a:p>
          <a:p>
            <a:r>
              <a:rPr lang="en-US">
                <a:latin typeface="Aptos Display" panose="020B0004020202020204" pitchFamily="34" charset="0"/>
              </a:rPr>
              <a:t>Radiology-specific vision-language model (7B)</a:t>
            </a:r>
          </a:p>
          <a:p>
            <a:r>
              <a:rPr lang="en-US">
                <a:latin typeface="Aptos Display" panose="020B0004020202020204" pitchFamily="34" charset="0"/>
              </a:rPr>
              <a:t>Uses RAD-DINO encoder and deep MLP adapter</a:t>
            </a:r>
          </a:p>
          <a:p>
            <a:r>
              <a:rPr lang="en-US">
                <a:latin typeface="Aptos Display" panose="020B0004020202020204" pitchFamily="34" charset="0"/>
              </a:rPr>
              <a:t>Augments training data with GPT-3.5</a:t>
            </a:r>
          </a:p>
          <a:p>
            <a:r>
              <a:rPr lang="en-US">
                <a:latin typeface="Aptos Display" panose="020B0004020202020204" pitchFamily="34" charset="0"/>
              </a:rPr>
              <a:t>Strong on CT/CXR report generation</a:t>
            </a:r>
          </a:p>
          <a:p>
            <a:endParaRPr lang="en-US">
              <a:latin typeface="Aptos Display" panose="020B0004020202020204" pitchFamily="34" charset="0"/>
            </a:endParaRPr>
          </a:p>
          <a:p>
            <a:endParaRPr lang="en-US">
              <a:latin typeface="Aptos Display" panose="020B0004020202020204" pitchFamily="34" charset="0"/>
            </a:endParaRPr>
          </a:p>
          <a:p>
            <a:endParaRPr lang="en-US">
              <a:latin typeface="Aptos Display" panose="020B0004020202020204" pitchFamily="34" charset="0"/>
            </a:endParaRPr>
          </a:p>
          <a:p>
            <a:pPr>
              <a:lnSpc>
                <a:spcPct val="114000"/>
              </a:lnSpc>
            </a:pPr>
            <a:endParaRPr lang="en-US" dirty="0" err="1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94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E548-7E78-9CC1-9F44-D914AAA43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731489-8959-0FAB-50E8-533548F0913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9" y="1742234"/>
            <a:ext cx="4095256" cy="4595501"/>
          </a:xfrm>
        </p:spPr>
        <p:txBody>
          <a:bodyPr/>
          <a:lstStyle/>
          <a:p>
            <a:r>
              <a:rPr lang="en-US" sz="2000" b="1" dirty="0"/>
              <a:t>Task:</a:t>
            </a:r>
            <a:r>
              <a:rPr lang="en-US" sz="2000" dirty="0"/>
              <a:t> Grounded radiology report</a:t>
            </a:r>
          </a:p>
          <a:p>
            <a:r>
              <a:rPr lang="en-US" sz="2000" i="1" dirty="0"/>
              <a:t>Generation for enhanced factual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dirty="0"/>
              <a:t>Evaluation:</a:t>
            </a:r>
            <a:r>
              <a:rPr lang="en-US" sz="2000" dirty="0"/>
              <a:t> RadFact </a:t>
            </a:r>
          </a:p>
          <a:p>
            <a:r>
              <a:rPr lang="en-US" sz="2000" i="1" dirty="0"/>
              <a:t>measures factual consistency with imaging evidence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80ADB56-BB40-8F2F-0EED-771E8F304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35632"/>
          </a:xfrm>
        </p:spPr>
        <p:txBody>
          <a:bodyPr/>
          <a:lstStyle/>
          <a:p>
            <a:r>
              <a:rPr lang="de-DE" sz="3600" b="1" dirty="0" err="1">
                <a:latin typeface="Aptos Display" panose="020B0004020202020204" pitchFamily="34" charset="0"/>
              </a:rPr>
              <a:t>Novel Contribution</a:t>
            </a:r>
            <a:endParaRPr lang="de-DE" sz="3600" b="1" dirty="0">
              <a:latin typeface="Aptos Display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D72837-B0DE-2846-FF71-6645660523EB}"/>
              </a:ext>
            </a:extLst>
          </p:cNvPr>
          <p:cNvSpPr txBox="1"/>
          <p:nvPr/>
        </p:nvSpPr>
        <p:spPr>
          <a:xfrm>
            <a:off x="5153255" y="2064175"/>
            <a:ext cx="3433103" cy="2994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sz="2000" b="1" dirty="0"/>
              <a:t>Model:</a:t>
            </a:r>
            <a:r>
              <a:rPr lang="en-US" sz="2000" dirty="0"/>
              <a:t> MAIRA-2</a:t>
            </a:r>
          </a:p>
          <a:p>
            <a:pPr>
              <a:lnSpc>
                <a:spcPct val="114000"/>
              </a:lnSpc>
            </a:pPr>
            <a:r>
              <a:rPr lang="en-US" sz="2000" i="1" dirty="0"/>
              <a:t>a multimodal architecture tailored for clinical grounding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pic>
        <p:nvPicPr>
          <p:cNvPr id="4" name="Picture 3" descr="A graphic of a medical report&#10;&#10;AI-generated content may be incorrect.">
            <a:extLst>
              <a:ext uri="{FF2B5EF4-FFF2-40B4-BE49-F238E27FC236}">
                <a16:creationId xmlns:a16="http://schemas.microsoft.com/office/drawing/2014/main" id="{980DBA60-DCD3-D87A-1101-99D97696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0" b="26172"/>
          <a:stretch>
            <a:fillRect/>
          </a:stretch>
        </p:blipFill>
        <p:spPr>
          <a:xfrm>
            <a:off x="5013434" y="1439937"/>
            <a:ext cx="3433104" cy="1500238"/>
          </a:xfrm>
          <a:prstGeom prst="rect">
            <a:avLst/>
          </a:prstGeom>
        </p:spPr>
      </p:pic>
      <p:pic>
        <p:nvPicPr>
          <p:cNvPr id="5" name="Picture 4" descr="A diagram of a program&#10;&#10;AI-generated content may be incorrect.">
            <a:extLst>
              <a:ext uri="{FF2B5EF4-FFF2-40B4-BE49-F238E27FC236}">
                <a16:creationId xmlns:a16="http://schemas.microsoft.com/office/drawing/2014/main" id="{6FCCD099-22A0-B84C-1DC3-528F22E0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2" y="3420469"/>
            <a:ext cx="3943249" cy="1579179"/>
          </a:xfrm>
          <a:prstGeom prst="rect">
            <a:avLst/>
          </a:prstGeom>
        </p:spPr>
      </p:pic>
      <p:pic>
        <p:nvPicPr>
          <p:cNvPr id="6" name="Picture 5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7110302A-AC1A-B44D-AC9F-EB3F9560EB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592" b="-1"/>
          <a:stretch>
            <a:fillRect/>
          </a:stretch>
        </p:blipFill>
        <p:spPr>
          <a:xfrm>
            <a:off x="4806112" y="5026846"/>
            <a:ext cx="4186671" cy="15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3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9FB0C-B142-06C3-F9EE-5CE6EDBA5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A6C64DF-E300-34FC-BCBF-D31CA22D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35632"/>
          </a:xfrm>
        </p:spPr>
        <p:txBody>
          <a:bodyPr/>
          <a:lstStyle/>
          <a:p>
            <a:r>
              <a:rPr lang="de-DE" sz="3600" b="1" dirty="0" err="1">
                <a:latin typeface="Aptos Display" panose="020B0004020202020204" pitchFamily="34" charset="0"/>
              </a:rPr>
              <a:t>Grounded Report Generation</a:t>
            </a:r>
            <a:endParaRPr lang="de-DE" sz="3600" b="1" dirty="0">
              <a:latin typeface="Aptos Display" panose="020B0004020202020204" pitchFamily="34" charset="0"/>
            </a:endParaRPr>
          </a:p>
        </p:txBody>
      </p:sp>
      <p:pic>
        <p:nvPicPr>
          <p:cNvPr id="4" name="Picture 3" descr="A graphic of a medical report&#10;&#10;AI-generated content may be incorrect.">
            <a:extLst>
              <a:ext uri="{FF2B5EF4-FFF2-40B4-BE49-F238E27FC236}">
                <a16:creationId xmlns:a16="http://schemas.microsoft.com/office/drawing/2014/main" id="{940DDF2D-1257-422B-471E-EE819298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0" b="26172"/>
          <a:stretch>
            <a:fillRect/>
          </a:stretch>
        </p:blipFill>
        <p:spPr>
          <a:xfrm>
            <a:off x="319090" y="2680745"/>
            <a:ext cx="4599295" cy="2009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23B895-96C5-F5A7-857B-CBDEC68AF3C6}"/>
              </a:ext>
            </a:extLst>
          </p:cNvPr>
          <p:cNvSpPr txBox="1"/>
          <p:nvPr/>
        </p:nvSpPr>
        <p:spPr>
          <a:xfrm>
            <a:off x="5198197" y="1906243"/>
            <a:ext cx="3689131" cy="409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Definition</a:t>
            </a:r>
          </a:p>
          <a:p>
            <a:endParaRPr lang="en-US" sz="2400">
              <a:latin typeface="Aptos Display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ptos Display" panose="020B0004020202020204" pitchFamily="34" charset="0"/>
              </a:rPr>
              <a:t>a </a:t>
            </a:r>
            <a:r>
              <a:rPr lang="en-US" sz="2400" b="1">
                <a:latin typeface="Aptos Display" panose="020B0004020202020204" pitchFamily="34" charset="0"/>
              </a:rPr>
              <a:t>list</a:t>
            </a:r>
            <a:r>
              <a:rPr lang="en-US" sz="2400">
                <a:latin typeface="Aptos Display" panose="020B0004020202020204" pitchFamily="34" charset="0"/>
              </a:rPr>
              <a:t> of sentences from the Findings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ptos Display" panose="020B0004020202020204" pitchFamily="34" charset="0"/>
              </a:rPr>
              <a:t>each describing at most a single observation from the image(s)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ptos Display" panose="020B0004020202020204" pitchFamily="34" charset="0"/>
              </a:rPr>
              <a:t>associated spatial annotations indicating the location of observation</a:t>
            </a:r>
          </a:p>
          <a:p>
            <a:pPr>
              <a:lnSpc>
                <a:spcPct val="114000"/>
              </a:lnSpc>
            </a:pPr>
            <a:endParaRPr lang="en-US" sz="2400" dirty="0" err="1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75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2C77-05C3-1F3A-D069-67EDDCFD7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0F600D4-6459-812F-CE69-1A2D59A3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35632"/>
          </a:xfrm>
        </p:spPr>
        <p:txBody>
          <a:bodyPr/>
          <a:lstStyle/>
          <a:p>
            <a:r>
              <a:rPr lang="de-DE" sz="3600" b="1" dirty="0" err="1">
                <a:latin typeface="Aptos Display" panose="020B0004020202020204" pitchFamily="34" charset="0"/>
              </a:rPr>
              <a:t>Dataset Statistics</a:t>
            </a:r>
            <a:endParaRPr lang="de-DE" sz="3600" b="1" dirty="0">
              <a:latin typeface="Aptos Display" panose="020B0004020202020204" pitchFamily="34" charset="0"/>
            </a:endParaRPr>
          </a:p>
        </p:txBody>
      </p:sp>
      <p:pic>
        <p:nvPicPr>
          <p:cNvPr id="4" name="Picture 3" descr="A table with numbers and numbers&#10;&#10;AI-generated content may be incorrect.">
            <a:extLst>
              <a:ext uri="{FF2B5EF4-FFF2-40B4-BE49-F238E27FC236}">
                <a16:creationId xmlns:a16="http://schemas.microsoft.com/office/drawing/2014/main" id="{485027E5-4B82-579C-577C-6B4CD90E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4" y="2129050"/>
            <a:ext cx="8789071" cy="3416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F04480-3DF5-9A36-006F-A01DE8F128CA}"/>
              </a:ext>
            </a:extLst>
          </p:cNvPr>
          <p:cNvSpPr txBox="1"/>
          <p:nvPr/>
        </p:nvSpPr>
        <p:spPr>
          <a:xfrm>
            <a:off x="319090" y="5545179"/>
            <a:ext cx="8508999" cy="10358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ptos Display" panose="020B0004020202020204" pitchFamily="34" charset="0"/>
              </a:rPr>
              <a:t>IU-Xray as the fully held out external evaluation set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ptos Display" panose="020B0004020202020204" pitchFamily="34" charset="0"/>
              </a:rPr>
              <a:t>Additionally annotated on USMix to enable grounded report generation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ptos Display" panose="020B0004020202020204" pitchFamily="34" charset="0"/>
              </a:rPr>
              <a:t>Tasks include: Finding generation, Phrase grounding, Grounded report generation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A6C45-E60C-5CFB-826F-C734B74A58DC}"/>
              </a:ext>
            </a:extLst>
          </p:cNvPr>
          <p:cNvSpPr/>
          <p:nvPr/>
        </p:nvSpPr>
        <p:spPr>
          <a:xfrm>
            <a:off x="1418897" y="4414345"/>
            <a:ext cx="819806" cy="231227"/>
          </a:xfrm>
          <a:prstGeom prst="rect">
            <a:avLst/>
          </a:prstGeom>
          <a:noFill/>
          <a:ln w="5715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7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D04B3-0FAC-46C5-86F7-13051E3AC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F1CF58E-DD2A-5F15-B7FD-F9E7676D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Aptos Display" panose="020B0004020202020204" pitchFamily="34" charset="0"/>
              </a:rPr>
              <a:t>Dataset Preprocessing</a:t>
            </a:r>
            <a:endParaRPr lang="de-DE" b="1" dirty="0">
              <a:latin typeface="Aptos Display" panose="020B0004020202020204" pitchFamily="34" charset="0"/>
            </a:endParaRPr>
          </a:p>
        </p:txBody>
      </p:sp>
      <p:pic>
        <p:nvPicPr>
          <p:cNvPr id="4" name="Picture 3" descr="A x-ray of a person's chest&#10;&#10;AI-generated content may be incorrect.">
            <a:extLst>
              <a:ext uri="{FF2B5EF4-FFF2-40B4-BE49-F238E27FC236}">
                <a16:creationId xmlns:a16="http://schemas.microsoft.com/office/drawing/2014/main" id="{9E913325-8BED-B0CE-8F57-BDCB4CA6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5" y="1925270"/>
            <a:ext cx="8931445" cy="34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84401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10136</TotalTime>
  <Words>1714</Words>
  <Application>Microsoft Macintosh PowerPoint</Application>
  <PresentationFormat>On-screen Show (4:3)</PresentationFormat>
  <Paragraphs>185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Aptos Display</vt:lpstr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MAIRA-2:  Grounded Radiology Report Generation</vt:lpstr>
      <vt:lpstr>Introduction: Radiology Reporting </vt:lpstr>
      <vt:lpstr>Related Work</vt:lpstr>
      <vt:lpstr>Related Work</vt:lpstr>
      <vt:lpstr>Related Work</vt:lpstr>
      <vt:lpstr>Novel Contribution</vt:lpstr>
      <vt:lpstr>Grounded Report Generation</vt:lpstr>
      <vt:lpstr>Dataset Statistics</vt:lpstr>
      <vt:lpstr>Dataset Preprocessing</vt:lpstr>
      <vt:lpstr>Model Structure: Overview</vt:lpstr>
      <vt:lpstr>Model Structure: Input</vt:lpstr>
      <vt:lpstr>Model Structure: Output</vt:lpstr>
      <vt:lpstr>Evaluation Metric: RadFact</vt:lpstr>
      <vt:lpstr>Results: Lexical Scores</vt:lpstr>
      <vt:lpstr>Results: RadFact Scores</vt:lpstr>
      <vt:lpstr>Results: Qualatative</vt:lpstr>
      <vt:lpstr>Results: Abolation on MIMIC-CXR</vt:lpstr>
      <vt:lpstr>Discussions</vt:lpstr>
      <vt:lpstr>Reference</vt:lpstr>
      <vt:lpstr>Backup slides</vt:lpstr>
      <vt:lpstr>Backup slides</vt:lpstr>
      <vt:lpstr>Backup slides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Jingyi He</dc:creator>
  <cp:lastModifiedBy>Jingyi He</cp:lastModifiedBy>
  <cp:revision>5</cp:revision>
  <cp:lastPrinted>2025-06-17T13:50:38Z</cp:lastPrinted>
  <dcterms:created xsi:type="dcterms:W3CDTF">2025-05-28T08:22:53Z</dcterms:created>
  <dcterms:modified xsi:type="dcterms:W3CDTF">2025-06-18T12:12:49Z</dcterms:modified>
</cp:coreProperties>
</file>